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galileo.rice.edu/images/things/journal_jup2.gif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e5364f88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e5364f88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e536fcb50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e536fcb50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http://galileo.rice.edu/images/things/journal_jup2.gif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http://astronomyonline.org/solarsystem/galileanmoons.asp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e536fcb509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e536fcb509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http://galileo.rice.edu/sci/observations/sunspots.html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536fcb50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536fcb50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https://www.sciencefocus.com/space/how-fast-would-earth-need-to-spin-for-humans-to-be-thrown-into-space/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e536fcb509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e536fcb509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5364f887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5364f887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rgbClr val="333333"/>
                </a:solidFill>
                <a:highlight>
                  <a:srgbClr val="FFFFFF"/>
                </a:highlight>
              </a:rPr>
              <a:t>Photo: Hulton Archive/Getty Images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e536fcb50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e536fcb50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536fcb50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e536fcb50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http://www.faithfulscience.com/science-and-faith/brief-history-of-faithful-science.html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536fcb50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e536fcb50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http://www.faithfulscience.com/science-and-faith/brief-history-of-faithful-science.html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e536fcb50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e536fcb50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202122"/>
                </a:solidFill>
                <a:highlight>
                  <a:srgbClr val="F8F9FA"/>
                </a:highlight>
              </a:rPr>
              <a:t>Hevelius' Selenographia, 1647 page 163,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e536fcb509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e536fcb509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536fcb509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536fcb50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777777"/>
                </a:solidFill>
              </a:rPr>
              <a:t>©bigstockphoto.com/mexitographer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536fcb50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e536fcb50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Bellwork</a:t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 your notebook, reflect on Galileo’s Abjuration, and write down one reason why you think Galileo was condemned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Moons of Jupiter</a:t>
            </a:r>
            <a:endParaRPr/>
          </a:p>
        </p:txBody>
      </p:sp>
      <p:pic>
        <p:nvPicPr>
          <p:cNvPr id="109" name="Google Shape;10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2727588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32388" y="1170125"/>
            <a:ext cx="4352925" cy="334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Sunspots</a:t>
            </a:r>
            <a:endParaRPr/>
          </a:p>
        </p:txBody>
      </p:sp>
      <p:pic>
        <p:nvPicPr>
          <p:cNvPr id="116" name="Google Shape;11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2712" y="945900"/>
            <a:ext cx="3798587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Experience of Earth’s Motion</a:t>
            </a:r>
            <a:endParaRPr/>
          </a:p>
        </p:txBody>
      </p:sp>
      <p:pic>
        <p:nvPicPr>
          <p:cNvPr id="122" name="Google Shape;12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1" cy="3761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</a:t>
            </a:r>
            <a:endParaRPr/>
          </a:p>
        </p:txBody>
      </p:sp>
      <p:sp>
        <p:nvSpPr>
          <p:cNvPr id="128" name="Google Shape;12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 6: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Models, Two Interpretations, and One Tide: The Story of Galileo’s Search for Glory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5450" y="2212600"/>
            <a:ext cx="2930901" cy="293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#1 - 3 Models of the Universe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7400" y="1236600"/>
            <a:ext cx="6375350" cy="368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Ptolemaic Model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0638" y="1128075"/>
            <a:ext cx="554271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Copernican Model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5703" y="1290450"/>
            <a:ext cx="4932593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Tyconian Model</a:t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1959" y="0"/>
            <a:ext cx="482203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Evaluating the Models</a:t>
            </a:r>
            <a:endParaRPr/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Use the graphic organizer to determine which data are accountable within each model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Sunrise and Sunset</a:t>
            </a:r>
            <a:endParaRPr/>
          </a:p>
        </p:txBody>
      </p:sp>
      <p:pic>
        <p:nvPicPr>
          <p:cNvPr id="97" name="Google Shape;9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5715000" cy="3209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Movement of the Stars, Planets, and Moon</a:t>
            </a:r>
            <a:endParaRPr/>
          </a:p>
        </p:txBody>
      </p:sp>
      <p:pic>
        <p:nvPicPr>
          <p:cNvPr id="103" name="Google Shape;10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464425"/>
            <a:ext cx="4762500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